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B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E971BF-A910-44EF-8AFE-35EC15F9DA7C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8053C8-CDA8-470F-B078-46814F1A0A9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eTXFZS1pI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rRGVpcQMuZc&amp;t=601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dCAFgvvwvk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748464" cy="1224136"/>
          </a:xfrm>
        </p:spPr>
        <p:txBody>
          <a:bodyPr>
            <a:normAutofit/>
          </a:bodyPr>
          <a:lstStyle/>
          <a:p>
            <a:pPr algn="ctr"/>
            <a:r>
              <a:rPr lang="pl-PL" sz="4500" dirty="0" smtClean="0">
                <a:solidFill>
                  <a:srgbClr val="C00000"/>
                </a:solidFill>
                <a:effectLst/>
                <a:latin typeface="kawoszeh" pitchFamily="2" charset="0"/>
              </a:rPr>
              <a:t>Ocenianie w zdalnym nauczaniu</a:t>
            </a:r>
            <a:endParaRPr lang="pl-PL" sz="4500" dirty="0">
              <a:solidFill>
                <a:srgbClr val="C00000"/>
              </a:solidFill>
              <a:effectLst/>
              <a:latin typeface="kawoszeh" pitchFamily="2" charset="0"/>
            </a:endParaRPr>
          </a:p>
        </p:txBody>
      </p:sp>
      <p:pic>
        <p:nvPicPr>
          <p:cNvPr id="4" name="Obraz 3" descr="czerwinsk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5" y="2492896"/>
            <a:ext cx="5720071" cy="386104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5760640" cy="121274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331BC3"/>
                </a:solidFill>
                <a:latin typeface="kawoszeh" pitchFamily="2" charset="0"/>
              </a:rPr>
              <a:t>Po co jest ocenianie?</a:t>
            </a:r>
            <a:endParaRPr lang="pl-PL" dirty="0">
              <a:solidFill>
                <a:srgbClr val="331BC3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Testy, odpytywanie to nie tylko sprawdzanie umiejętności zdobytych przez ucznia. To także zweryfikowanie naszych umiejętności przekazywania wiedzy, tego w jakim stopniu uczeń zrozumiał omawiane przez nas treści.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Najważniejszym elementem jest określenie celu każdej lekcji. Bez tego nie zweryfikujemy, Czy uczeń posuwa się do przodu czy nie.</a:t>
            </a:r>
          </a:p>
          <a:p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924712"/>
          </a:xfrm>
        </p:spPr>
        <p:txBody>
          <a:bodyPr>
            <a:noAutofit/>
          </a:bodyPr>
          <a:lstStyle/>
          <a:p>
            <a:pPr algn="ctr"/>
            <a:r>
              <a:rPr lang="pl-PL" sz="3000" dirty="0" smtClean="0">
                <a:solidFill>
                  <a:srgbClr val="331BC3"/>
                </a:solidFill>
                <a:latin typeface="kawoszeh" pitchFamily="2" charset="0"/>
              </a:rPr>
              <a:t>Dlaczego warto ograniczyć ocenianie </a:t>
            </a:r>
            <a:r>
              <a:rPr lang="pl-PL" sz="3000" dirty="0" smtClean="0">
                <a:solidFill>
                  <a:srgbClr val="331BC3"/>
                </a:solidFill>
                <a:latin typeface="kawoszeh" pitchFamily="2" charset="0"/>
              </a:rPr>
              <a:t/>
            </a:r>
            <a:br>
              <a:rPr lang="pl-PL" sz="3000" dirty="0" smtClean="0">
                <a:solidFill>
                  <a:srgbClr val="331BC3"/>
                </a:solidFill>
                <a:latin typeface="kawoszeh" pitchFamily="2" charset="0"/>
              </a:rPr>
            </a:br>
            <a:r>
              <a:rPr lang="pl-PL" sz="3000" dirty="0" smtClean="0">
                <a:solidFill>
                  <a:srgbClr val="331BC3"/>
                </a:solidFill>
                <a:latin typeface="kawoszeh" pitchFamily="2" charset="0"/>
              </a:rPr>
              <a:t>za </a:t>
            </a:r>
            <a:r>
              <a:rPr lang="pl-PL" sz="3000" dirty="0" smtClean="0">
                <a:solidFill>
                  <a:srgbClr val="331BC3"/>
                </a:solidFill>
                <a:latin typeface="kawoszeh" pitchFamily="2" charset="0"/>
              </a:rPr>
              <a:t>pomocą stopni?</a:t>
            </a:r>
            <a:endParaRPr lang="pl-PL" sz="3000" dirty="0"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Stopnie dają uczniowi jedynie informację o tym, jak daleko mu do perfekcji lub jakie zajmuje miejsce w rankingu klasowych osiągnięć. W czasie nauczania zdalnego uczniowie zdają sobie też sprawę, że stopień nie jest odzwierciedleniem ich wysiłków, więc nie jest też dla nich użyteczną informacją.</a:t>
            </a:r>
          </a:p>
          <a:p>
            <a:pPr algn="ctr">
              <a:buNone/>
            </a:pPr>
            <a:r>
              <a:rPr lang="pl-PL" dirty="0" smtClean="0"/>
              <a:t>Warto więc przyjąć ograniczenie wystawiania stopni tylko do oceny </a:t>
            </a:r>
            <a:r>
              <a:rPr lang="pl-PL" dirty="0" err="1" smtClean="0"/>
              <a:t>końcoworocznej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19256" cy="996720"/>
          </a:xfrm>
        </p:spPr>
        <p:txBody>
          <a:bodyPr>
            <a:normAutofit/>
          </a:bodyPr>
          <a:lstStyle/>
          <a:p>
            <a:r>
              <a:rPr lang="pl-PL" sz="3300" dirty="0" smtClean="0">
                <a:solidFill>
                  <a:srgbClr val="331BC3"/>
                </a:solidFill>
                <a:latin typeface="kawoszeh" pitchFamily="2" charset="0"/>
              </a:rPr>
              <a:t>Jak oceniać ucznia w czasie nauki zdalnej?</a:t>
            </a:r>
            <a:endParaRPr lang="pl-PL" sz="3300" dirty="0">
              <a:solidFill>
                <a:srgbClr val="331BC3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Uczniowi potrzebna jest opinia na temat jego pracy. Najlepiej, gdyby była formułowana w postaci informacji zwrotnej, na którą składają się:</a:t>
            </a:r>
          </a:p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1. informacje o tym, co zostało zrobione dobrze (zgodnie z wcześniej ustalonymi kryteriami),</a:t>
            </a:r>
          </a:p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2. informacje o tym, co i jak należy poprawić,</a:t>
            </a:r>
          </a:p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3. wskazówki, jak uczeń ma dalej się uczyć i rozwijać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389120"/>
          </a:xfrm>
        </p:spPr>
        <p:txBody>
          <a:bodyPr/>
          <a:lstStyle/>
          <a:p>
            <a:r>
              <a:rPr lang="pl-PL" dirty="0" smtClean="0"/>
              <a:t>Informacji zwrotnej może udzielić uczniowi:</a:t>
            </a:r>
            <a:br>
              <a:rPr lang="pl-PL" dirty="0" smtClean="0"/>
            </a:br>
            <a:r>
              <a:rPr lang="pl-PL" dirty="0" smtClean="0"/>
              <a:t>• nauczyciel,</a:t>
            </a:r>
            <a:br>
              <a:rPr lang="pl-PL" dirty="0" smtClean="0"/>
            </a:br>
            <a:r>
              <a:rPr lang="pl-PL" dirty="0" smtClean="0"/>
              <a:t>• inny uczeń (ocena koleżeńska),</a:t>
            </a:r>
            <a:br>
              <a:rPr lang="pl-PL" dirty="0" smtClean="0"/>
            </a:br>
            <a:r>
              <a:rPr lang="pl-PL" dirty="0" smtClean="0"/>
              <a:t>• on sam (samoocena).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Udzielanie uczniom przez nauczyciela informacji zwrotnej do każdej jego pracy jest bardzo „uciążliwe” i właściwie niewykonalne. Aby uczynić to zadanie realnym, trzeba zdecydować do jakich prac dajemy uczniom informację zwrotną. </a:t>
            </a:r>
          </a:p>
          <a:p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04856" cy="852704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rgbClr val="331BC3"/>
                </a:solidFill>
                <a:latin typeface="kawoszeh" pitchFamily="2" charset="0"/>
              </a:rPr>
              <a:t>Kilka wskazówek dla nauczyciela: </a:t>
            </a:r>
            <a:endParaRPr lang="pl-PL" sz="4000" dirty="0">
              <a:latin typeface="kawoszeh" pitchFamily="2" charset="0"/>
            </a:endParaRPr>
          </a:p>
        </p:txBody>
      </p:sp>
      <p:pic>
        <p:nvPicPr>
          <p:cNvPr id="4" name="Obraz 3" descr="creative-teachers-coding-800x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546304" cy="483608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38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1.Nie do każdej pracy ucznia trzeba dawać informację zwrotną. Warto zapowiedzieć uczniom, które prace będą oceniane, a które nie. </a:t>
            </a:r>
          </a:p>
          <a:p>
            <a:pPr algn="ctr">
              <a:buNone/>
            </a:pPr>
            <a:r>
              <a:rPr lang="pl-PL" dirty="0" smtClean="0"/>
              <a:t> </a:t>
            </a:r>
          </a:p>
          <a:p>
            <a:pPr algn="ctr">
              <a:buNone/>
            </a:pPr>
            <a:r>
              <a:rPr lang="pl-PL" dirty="0" smtClean="0"/>
              <a:t>W przypadku informacji zwrotnej płynącej od nauczyciela ważna jest przede wszystkim jej jakość. Nie musi ona odnosić się do wszystkich aspektów pracy, powinna natomiast pomóc uczniowi w uczeniu się. Warto zatem zadawać takie prace domowe, które rozwijają uczniów, a informacja zwrotna do nich pomaga im się uczyć.</a:t>
            </a:r>
          </a:p>
          <a:p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2.Ocenę koleżeńską i samoocenę stosować w miejsce informacji zwrotnej od nauczyciela.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Ocena koleżeńska to informacja zwrotna udzielana uczniowi przez koleżankę lub kolegę. Uczniowie powinni wiedzieć, że oceniają pracę ucznia, a nie jego osobę. Aby uczeń mógł dokonać oceny koleżeńskiej, musi wiedzieć, jak powinna wyglądać prawidłowo przygotowana praca. Oznacza to, że nauczyciel, po wykonaniu przez uczniów zadania, powinien dostarczyć im wzorzec, z którym mogą porównać ocenianą pracę. W czasie zdalnego nauczania można zorganizować ocenę koleżeńską w parach, za pośrednictwem poczty mailowej. Jest to o tyle ważne, że poznając prace innej osoby, uczniowie uczą się od siebie nawzajem. 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515719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Również dla przeprowadzenia samooceny uczniowi potrzebny jest wzorzec właściwie wykonanej pracy. Jest to szczególnie użyteczne w przypadku zadań testowych. Uczeń może wykonać test, a następnie porównać swoje odpowiedzi z odpowiedziami przesłanymi przez nauczyciela.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3.Odnosić się w informacji tylko do wcześniej ustalonych kryteriów sukcesu do zadania. </a:t>
            </a:r>
          </a:p>
          <a:p>
            <a:pPr algn="ctr"/>
            <a:endParaRPr lang="pl-PL" dirty="0" smtClean="0"/>
          </a:p>
          <a:p>
            <a:pPr algn="ctr">
              <a:buNone/>
            </a:pPr>
            <a:r>
              <a:rPr lang="pl-PL" dirty="0" smtClean="0"/>
              <a:t>W ocenianiu kształtującym bardzo istotne jest wcześniejsze określenie kryteriów osiągnięcia sukcesu. Powinny one być znane uczniom przed przystąpieniem do pracy. Jest to tak samo ważne przy ocenie koleżeńskiej, jak i przy samoocenie – bez określenia kryteriów ani jedna, ani druga nie jest możliwa.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2861672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4.Przy większych pracach ograniczyć ocenę tylko do wybranych aspektów. </a:t>
            </a:r>
          </a:p>
          <a:p>
            <a:pPr algn="ctr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5.Wybierać skrócone formy informacji zwrotnej.</a:t>
            </a:r>
          </a:p>
          <a:p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554960" cy="1212744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0070C0"/>
                </a:solidFill>
                <a:latin typeface="kawoszeh" pitchFamily="2" charset="0"/>
              </a:rPr>
              <a:t>A może jednak test?</a:t>
            </a:r>
            <a:endParaRPr lang="pl-PL" sz="4000" dirty="0">
              <a:solidFill>
                <a:srgbClr val="0070C0"/>
              </a:solidFill>
              <a:latin typeface="kawoszeh" pitchFamily="2" charset="0"/>
            </a:endParaRPr>
          </a:p>
        </p:txBody>
      </p:sp>
      <p:pic>
        <p:nvPicPr>
          <p:cNvPr id="4" name="Obraz 3" descr="testy-online-elementarzow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36912"/>
            <a:ext cx="4421462" cy="337638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kawoszeh" pitchFamily="2" charset="0"/>
              </a:rPr>
              <a:t>10 zasad dobrej edukacji zdalnej</a:t>
            </a:r>
            <a:endParaRPr lang="pl-PL" dirty="0">
              <a:solidFill>
                <a:srgbClr val="C00000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76872"/>
            <a:ext cx="8147248" cy="3149704"/>
          </a:xfrm>
        </p:spPr>
        <p:txBody>
          <a:bodyPr/>
          <a:lstStyle/>
          <a:p>
            <a:pPr marL="514350" lvl="0" indent="-514350" algn="ctr">
              <a:buAutoNum type="arabicPeriod"/>
            </a:pPr>
            <a:r>
              <a:rPr lang="pl-PL" dirty="0" smtClean="0">
                <a:solidFill>
                  <a:srgbClr val="002060"/>
                </a:solidFill>
              </a:rPr>
              <a:t>Edukacja zdalna to przede wszystkim relacja. </a:t>
            </a:r>
          </a:p>
          <a:p>
            <a:pPr marL="514350" lvl="0" indent="-514350"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  Zadbajmy o bezpieczeństwo ucznia, jego podmiotowość oraz prawidłowe relacje z rówieśnikami.</a:t>
            </a:r>
          </a:p>
          <a:p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dirty="0" smtClean="0">
                <a:solidFill>
                  <a:srgbClr val="0070C0"/>
                </a:solidFill>
                <a:latin typeface="kawoszeh" pitchFamily="2" charset="0"/>
              </a:rPr>
              <a:t>W jaki sposób testować?</a:t>
            </a:r>
            <a:endParaRPr lang="pl-PL" sz="4500" dirty="0">
              <a:solidFill>
                <a:srgbClr val="0070C0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4402832" cy="45178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Najprostszy sposób sprawdzenia wiedzy ucznia to odesłanie przez niego zadania w uzupełnionym dokumencie Word lub PDF. Uczeń może także zapisać odpowiedzi w zeszycie i przesłać je do nauczyciela.</a:t>
            </a:r>
          </a:p>
          <a:p>
            <a:endParaRPr lang="pl-PL" dirty="0"/>
          </a:p>
        </p:txBody>
      </p:sp>
      <p:pic>
        <p:nvPicPr>
          <p:cNvPr id="4" name="Obraz 3" descr="b512ad0063abf2dc3429865bb3ce1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914154"/>
            <a:ext cx="3525076" cy="494384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931224" cy="113348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Przy edycji dokumentu PDF można np. skorzystać  z programu </a:t>
            </a:r>
            <a:r>
              <a:rPr lang="pl-PL" dirty="0" err="1" smtClean="0"/>
              <a:t>Acrobat</a:t>
            </a:r>
            <a:r>
              <a:rPr lang="pl-PL" dirty="0" smtClean="0"/>
              <a:t> </a:t>
            </a:r>
            <a:r>
              <a:rPr lang="pl-PL" dirty="0" err="1" smtClean="0"/>
              <a:t>Reader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2276873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Jeśli chcemy wpisać odpowiedzi w dokumencie PDF wchodzimy w zakładkę narzędzia, potem wypełnij i podpisz.</a:t>
            </a:r>
            <a:endParaRPr lang="pl-PL" dirty="0"/>
          </a:p>
        </p:txBody>
      </p:sp>
      <p:pic>
        <p:nvPicPr>
          <p:cNvPr id="6" name="Obraz 5" descr="2020531850326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132856"/>
            <a:ext cx="2000529" cy="2067214"/>
          </a:xfrm>
          <a:prstGeom prst="rect">
            <a:avLst/>
          </a:prstGeom>
        </p:spPr>
      </p:pic>
      <p:pic>
        <p:nvPicPr>
          <p:cNvPr id="7" name="Obraz 6" descr="2020531848455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77072"/>
            <a:ext cx="8172400" cy="252518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4248472" cy="237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Gdy chcemy skomentować odesłaną przez ucznia pracę otwieramy zakładkę narzędzia a potem Skomentuj.</a:t>
            </a:r>
            <a:endParaRPr lang="pl-PL" dirty="0"/>
          </a:p>
        </p:txBody>
      </p:sp>
      <p:pic>
        <p:nvPicPr>
          <p:cNvPr id="4" name="Obraz 3" descr="20205318523968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80728"/>
            <a:ext cx="1967751" cy="2553888"/>
          </a:xfrm>
          <a:prstGeom prst="rect">
            <a:avLst/>
          </a:prstGeom>
        </p:spPr>
      </p:pic>
      <p:pic>
        <p:nvPicPr>
          <p:cNvPr id="5" name="Obraz 4" descr="2020531856149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17032"/>
            <a:ext cx="7783012" cy="138131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834880" cy="93610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kawoszeh" pitchFamily="2" charset="0"/>
              </a:rPr>
              <a:t>Co ze ściąganiem?</a:t>
            </a:r>
            <a:endParaRPr lang="pl-PL" dirty="0">
              <a:solidFill>
                <a:srgbClr val="0070C0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35480"/>
            <a:ext cx="3672408" cy="394179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Nie mamy innej możliwości tylko zaufać uczniom w tej kwestii. Można także przeprowadzić test z włączonymi kamerkami.</a:t>
            </a:r>
          </a:p>
          <a:p>
            <a:endParaRPr lang="pl-PL" dirty="0"/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700808"/>
            <a:ext cx="4251917" cy="391973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  <a:latin typeface="kawoszeh" pitchFamily="2" charset="0"/>
              </a:rPr>
              <a:t>A może test, który sprawdzi się sam?</a:t>
            </a:r>
            <a:endParaRPr lang="pl-PL" sz="4000" dirty="0">
              <a:solidFill>
                <a:srgbClr val="0070C0"/>
              </a:solidFill>
              <a:latin typeface="kawoszeh" pitchFamily="2" charset="0"/>
            </a:endParaRPr>
          </a:p>
        </p:txBody>
      </p:sp>
      <p:pic>
        <p:nvPicPr>
          <p:cNvPr id="4" name="Obraz 3" descr="500_F_248646780_6OXweoxh8sOLC3lPZbQOuBpM92YTn8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688632" cy="443713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978896" cy="1154392"/>
          </a:xfrm>
        </p:spPr>
        <p:txBody>
          <a:bodyPr>
            <a:normAutofit/>
          </a:bodyPr>
          <a:lstStyle/>
          <a:p>
            <a:r>
              <a:rPr lang="pl-PL" sz="3500" dirty="0" smtClean="0">
                <a:solidFill>
                  <a:srgbClr val="0070C0"/>
                </a:solidFill>
                <a:latin typeface="kawoszeh" pitchFamily="2" charset="0"/>
              </a:rPr>
              <a:t>Formularze Google</a:t>
            </a:r>
            <a:endParaRPr lang="pl-PL" sz="3500" dirty="0">
              <a:solidFill>
                <a:srgbClr val="0070C0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33657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dirty="0" smtClean="0"/>
              <a:t>Większość z nas posiada już konto Google dlatego warto skorzystać z jego opcji. Jedną z nich jest tworzenie formularzy, które można zapisać jako test. Mogą one sprawdzić się automatycznie, możemy także odesłać uczniom informację zwrotną.</a:t>
            </a:r>
            <a:endParaRPr lang="pl-PL" dirty="0"/>
          </a:p>
        </p:txBody>
      </p:sp>
      <p:pic>
        <p:nvPicPr>
          <p:cNvPr id="5" name="Obraz 4" descr="c64c68f0707e08e3f8136e723eb2eed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8640"/>
            <a:ext cx="3848637" cy="384863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788024" y="4149080"/>
            <a:ext cx="39604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smtClean="0"/>
              <a:t>Polecam obejrzeć krótki film z instrukcją tworzenia takiego testu.  </a:t>
            </a:r>
            <a:r>
              <a:rPr lang="pl-PL" sz="2500" u="sng" dirty="0" smtClean="0">
                <a:solidFill>
                  <a:srgbClr val="FF0000"/>
                </a:solidFill>
                <a:hlinkClick r:id="rId3"/>
              </a:rPr>
              <a:t>https://www.youtube.com/watch?v=XGeTXFZS1pI</a:t>
            </a:r>
            <a:endParaRPr lang="pl-PL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2386608" cy="1068728"/>
          </a:xfrm>
        </p:spPr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  <a:latin typeface="kawoszeh" pitchFamily="2" charset="0"/>
              </a:rPr>
              <a:t>Quizlet</a:t>
            </a:r>
            <a:endParaRPr lang="pl-PL" dirty="0">
              <a:solidFill>
                <a:srgbClr val="0070C0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Teoretycznie jest to narzędzie do nauki słówek z różnych języków. Aplikacja ta może służyć także do  nauki innych przedmiotów. Pozwala nam ona na korzystanie z zestawów już utworzonych lub na stworzenie własnego. Możemy korzystać z trybu fiszki, ćwiczenie, a nawet wygenerować test. Korzystanie z około 90% funkcji </a:t>
            </a:r>
            <a:r>
              <a:rPr lang="pl-PL" dirty="0" err="1" smtClean="0"/>
              <a:t>Quizleta</a:t>
            </a:r>
            <a:r>
              <a:rPr lang="pl-PL" dirty="0" smtClean="0"/>
              <a:t> jest bezpłatne. Płatna wersja pozwala nam na podgląd pracy zarejestrowanych do klasy uczniów. W tej chwili opcja ta jest dostępna za darmo do końca czerwca. Dodatkowo uczniowie także mogą tworzyć swoje zestawy do samodzielnej nauki.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2242592" cy="864096"/>
          </a:xfrm>
        </p:spPr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  <a:latin typeface="kawoszeh" pitchFamily="2" charset="0"/>
              </a:rPr>
              <a:t>Quizlet</a:t>
            </a:r>
            <a:endParaRPr lang="pl-PL" dirty="0">
              <a:solidFill>
                <a:srgbClr val="0070C0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71800" y="188640"/>
            <a:ext cx="6120680" cy="1872208"/>
          </a:xfrm>
        </p:spPr>
        <p:txBody>
          <a:bodyPr>
            <a:normAutofit/>
          </a:bodyPr>
          <a:lstStyle/>
          <a:p>
            <a:r>
              <a:rPr lang="pl-PL" dirty="0" smtClean="0"/>
              <a:t>Polecam obejrzeć </a:t>
            </a:r>
            <a:r>
              <a:rPr lang="pl-PL" dirty="0" err="1" smtClean="0"/>
              <a:t>webinarium</a:t>
            </a:r>
            <a:r>
              <a:rPr lang="pl-PL" dirty="0" smtClean="0"/>
              <a:t> dotyczące funkcji </a:t>
            </a:r>
            <a:r>
              <a:rPr lang="pl-PL" dirty="0" err="1" smtClean="0"/>
              <a:t>Quizleta</a:t>
            </a:r>
            <a:r>
              <a:rPr lang="pl-PL" dirty="0" smtClean="0"/>
              <a:t> </a:t>
            </a:r>
            <a:r>
              <a:rPr lang="pl-PL" u="sng" dirty="0" smtClean="0">
                <a:hlinkClick r:id="rId2"/>
              </a:rPr>
              <a:t>https://www.youtube.com/watch?v=rRGVpcQMuZc&amp;t=601s</a:t>
            </a:r>
            <a:endParaRPr lang="pl-PL" dirty="0"/>
          </a:p>
        </p:txBody>
      </p:sp>
      <p:pic>
        <p:nvPicPr>
          <p:cNvPr id="4" name="Obraz 3" descr="2020532226196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333" y="2492896"/>
            <a:ext cx="8837667" cy="402805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7984" y="260648"/>
            <a:ext cx="4474840" cy="1212744"/>
          </a:xfrm>
        </p:spPr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  <a:latin typeface="kawoszeh" pitchFamily="2" charset="0"/>
              </a:rPr>
              <a:t>Liveworksheets</a:t>
            </a:r>
            <a:endParaRPr lang="pl-PL" dirty="0">
              <a:solidFill>
                <a:srgbClr val="0070C0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692696"/>
            <a:ext cx="4104456" cy="590465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Z tej strony często korzystam. Umożliwia ona wysłanie testu uczniom, który sprawdzi się automatycznie. Należy jednak bardzo dokładnie wpisywać swoje odpowiedzi i sprawdzać prace uczniów, gdyż czasem dodanie kropki zaliczane jest jako błąd. Wyszukujemy na stronie interesujące karty pracy lub </a:t>
            </a:r>
            <a:r>
              <a:rPr lang="pl-PL" dirty="0" smtClean="0"/>
              <a:t>tworzymy </a:t>
            </a:r>
            <a:r>
              <a:rPr lang="pl-PL" dirty="0" smtClean="0"/>
              <a:t>własne. </a:t>
            </a:r>
          </a:p>
          <a:p>
            <a:endParaRPr lang="pl-PL" dirty="0"/>
          </a:p>
        </p:txBody>
      </p:sp>
      <p:pic>
        <p:nvPicPr>
          <p:cNvPr id="4" name="Obraz 3" descr="2020532230219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4303" y="2492896"/>
            <a:ext cx="4639697" cy="352839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4762872" cy="1212744"/>
          </a:xfrm>
        </p:spPr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  <a:latin typeface="kawoszeh" pitchFamily="2" charset="0"/>
              </a:rPr>
              <a:t>Liveworksheets</a:t>
            </a:r>
            <a:endParaRPr lang="pl-PL" dirty="0">
              <a:solidFill>
                <a:srgbClr val="0070C0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Aby stworzyć swoją kartę pracy:</a:t>
            </a:r>
          </a:p>
          <a:p>
            <a:pPr algn="ctr">
              <a:buNone/>
            </a:pPr>
            <a:r>
              <a:rPr lang="pl-PL" dirty="0" smtClean="0"/>
              <a:t>1. Wgrywamy swój dokument w dowolnym formacie.</a:t>
            </a:r>
          </a:p>
          <a:p>
            <a:pPr algn="ctr">
              <a:buNone/>
            </a:pPr>
            <a:r>
              <a:rPr lang="pl-PL" dirty="0" smtClean="0"/>
              <a:t>2. Oznaczamy miejsca na udzielenie odpowiedzi i wpisujemy w to miejsce poprawną odpowiedź.</a:t>
            </a:r>
          </a:p>
          <a:p>
            <a:pPr algn="ctr">
              <a:buNone/>
            </a:pPr>
            <a:r>
              <a:rPr lang="pl-PL" dirty="0" smtClean="0"/>
              <a:t>3. Tworzymy test, opisujemy go. Automatycznie zostanie utworzony link do karty pracy, który przesyłamy uczniom i gotowe. </a:t>
            </a:r>
          </a:p>
          <a:p>
            <a:pPr algn="ctr">
              <a:buNone/>
            </a:pPr>
            <a:r>
              <a:rPr lang="pl-PL" dirty="0" smtClean="0"/>
              <a:t>4. Uczniowie rozwiązują test i przesyłają na nasz adres mailowy. Rozwiązana karta pracy pojawi się w skrzynce mailowej na stronie </a:t>
            </a:r>
            <a:r>
              <a:rPr lang="pl-PL" dirty="0" err="1" smtClean="0"/>
              <a:t>Liveworksheets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60"/>
            <a:ext cx="7488832" cy="2592288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2. Priorytety: dobrostan uczniów, relacje oraz rozwój zainteresowań i kompetencji. </a:t>
            </a:r>
          </a:p>
          <a:p>
            <a:pPr lvl="0"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Wspierajmy uczniów psychologicznie, podtrzymujmy kontakty i relacje, także te pomiędzy rówieśnikami; rozwijajmy potencjał i zainteresowania.</a:t>
            </a:r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27584" y="3429000"/>
            <a:ext cx="7488832" cy="2592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36" y="4365104"/>
            <a:ext cx="8424936" cy="2160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ctr"/>
            <a:r>
              <a:rPr lang="pl-PL" sz="2500" dirty="0" smtClean="0">
                <a:solidFill>
                  <a:srgbClr val="002060"/>
                </a:solidFill>
              </a:rPr>
              <a:t>3. Podstawa programowa na poziomie wymagań ogólnych. </a:t>
            </a:r>
          </a:p>
          <a:p>
            <a:pPr lvl="0" algn="ctr"/>
            <a:endParaRPr lang="pl-PL" sz="2500" dirty="0" smtClean="0"/>
          </a:p>
          <a:p>
            <a:pPr algn="ctr"/>
            <a:r>
              <a:rPr lang="pl-PL" sz="2500" dirty="0" smtClean="0"/>
              <a:t>Ograniczmy treści szczegółowe podstawy programowej, realizujmy w głównej mierze założenia ogólne.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4618856" cy="1212744"/>
          </a:xfrm>
        </p:spPr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  <a:latin typeface="kawoszeh" pitchFamily="2" charset="0"/>
              </a:rPr>
              <a:t>Liveworksheets</a:t>
            </a:r>
            <a:endParaRPr lang="pl-PL" dirty="0">
              <a:solidFill>
                <a:srgbClr val="0070C0"/>
              </a:solidFill>
              <a:latin typeface="kawoszeh" pitchFamily="2" charset="0"/>
            </a:endParaRPr>
          </a:p>
        </p:txBody>
      </p:sp>
      <p:pic>
        <p:nvPicPr>
          <p:cNvPr id="5" name="Obraz 4" descr="20205322325936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7128792" cy="482943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4104456" cy="1068728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0070C0"/>
                </a:solidFill>
                <a:latin typeface="kawoszeh" pitchFamily="2" charset="0"/>
              </a:rPr>
              <a:t>Liveworksheets</a:t>
            </a:r>
            <a:endParaRPr lang="pl-PL" dirty="0">
              <a:solidFill>
                <a:srgbClr val="0070C0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3682752" cy="4589864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Krótka instrukcja korzystania z </a:t>
            </a:r>
            <a:r>
              <a:rPr lang="pl-PL" dirty="0" err="1" smtClean="0"/>
              <a:t>Liveworksheets</a:t>
            </a:r>
            <a:r>
              <a:rPr lang="pl-PL" dirty="0" smtClean="0"/>
              <a:t> (niestety w języku angielskim, ale może coś pomoże). </a:t>
            </a:r>
            <a:r>
              <a:rPr lang="pl-PL" u="sng" dirty="0" smtClean="0">
                <a:hlinkClick r:id="rId2"/>
              </a:rPr>
              <a:t>https://www.youtube.com/watch?v=dCAFgvvwvkg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liveworksheets instrukc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628800"/>
            <a:ext cx="4553953" cy="454505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  <a:latin typeface="kawoszeh" pitchFamily="2" charset="0"/>
              </a:rPr>
              <a:t>Jak połączyć ocenianie kształtujące z wystawianiem oceny </a:t>
            </a:r>
            <a:r>
              <a:rPr lang="pl-PL" sz="2800" dirty="0" err="1" smtClean="0">
                <a:solidFill>
                  <a:srgbClr val="0070C0"/>
                </a:solidFill>
                <a:latin typeface="kawoszeh" pitchFamily="2" charset="0"/>
              </a:rPr>
              <a:t>końcoworocznej</a:t>
            </a:r>
            <a:r>
              <a:rPr lang="pl-PL" sz="2800" dirty="0" smtClean="0">
                <a:solidFill>
                  <a:srgbClr val="0070C0"/>
                </a:solidFill>
                <a:latin typeface="kawoszeh" pitchFamily="2" charset="0"/>
              </a:rPr>
              <a:t> w dobie nauczania zdalnego?</a:t>
            </a:r>
            <a:endParaRPr lang="pl-PL" sz="2800" dirty="0">
              <a:solidFill>
                <a:srgbClr val="0070C0"/>
              </a:solidFill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Wystawiana na koniec roku szkolnego ocena może nie odzwierciedlać w sposób idealny postępów ucznia realizowanych w ciągu całego roku szkolnego. Uczniowie mają oczywiście wystawione oceny na koniec pierwszego semestru, a także zdobyli już jakieś stopnie w ramach semestru II, jednak trudności przysparza ocenienie wiedzy zdobytej przez nich w czasie pandemii, gdy odbywa się nauczanie zdalne.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100" dirty="0" smtClean="0">
                <a:solidFill>
                  <a:srgbClr val="0070C0"/>
                </a:solidFill>
                <a:latin typeface="kawoszeh" pitchFamily="2" charset="0"/>
              </a:rPr>
              <a:t>Wystawianie ocen na koniec roku może wyglądać w ten sposób: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437736"/>
          </a:xfrm>
        </p:spPr>
        <p:txBody>
          <a:bodyPr/>
          <a:lstStyle/>
          <a:p>
            <a:pPr marL="514350" indent="-514350">
              <a:buNone/>
            </a:pPr>
            <a:r>
              <a:rPr lang="pl-PL" dirty="0" smtClean="0"/>
              <a:t>1. Proponujemy uczniowi stopień na podstawie jego dotychczasowych dokonań, z możliwością poprawy oceny, jeśli wyrazi taką chęć. 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2. Jeśli uczeń przyjmuje propozycję, to następnym krokiem jest opracowanie tematów projektów wraz z kryteriami ich wykonania.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3.Przedstawiamy propozycje tematów uczniowi, ewentualne modyfikujemy je bądź przyjmujemy propozycje tematów zaproponowanych przez naszych podopiecznych.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4.Wystawiamy uczniowi próbny stopnień i przedstawiamy go wraz z prośbą o decyzję, czy akceptuje te propozycje, czy też decyduje się na poprawę i wykonanie projektu.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5. Określamy termin konsultacji udzielanej uczniowi odnośnie pracy nad projektem oraz ustalamy sposoby i terminy prezentacji projektów.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250163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Samo prezentowanie projektów może również być ważnym elementem nauczania zdalnego. Uczniowie biorący udział w prezentacji mogą zadawać pytania autorom projektów i w ten sposób uczyć się omawianego tematu.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Projekt-EDUKAC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12976"/>
            <a:ext cx="6840760" cy="317748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908720"/>
            <a:ext cx="7992888" cy="252028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Należy pamiętać, że ustalone na początku roku zasady oceniania nie są adekwatne w obecnej sytuacji i należy z nich raczej zrezygnować. Nie ma wypróbowanych metod, dlatego mamy szansę na podjęcie własnych decyzji w porozumieniu z uczniami.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48f069f4fb37b62d67ece4a125af97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495967"/>
            <a:ext cx="5040270" cy="336203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337373345_by_patryk12344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"/>
            <a:ext cx="7620000" cy="68199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3149704"/>
          </a:xfrm>
        </p:spPr>
        <p:txBody>
          <a:bodyPr/>
          <a:lstStyle/>
          <a:p>
            <a:pPr>
              <a:buNone/>
            </a:pPr>
            <a:r>
              <a:rPr lang="pl-PL" sz="2000" dirty="0" smtClean="0"/>
              <a:t>Prezentacja została przygotowana na podstawie </a:t>
            </a:r>
            <a:r>
              <a:rPr lang="pl-PL" sz="2000" dirty="0" err="1" smtClean="0"/>
              <a:t>webinariów</a:t>
            </a:r>
            <a:r>
              <a:rPr lang="pl-PL" sz="2000" dirty="0" smtClean="0"/>
              <a:t> oraz materiałów dostępnych na stronach WODN Sieradz, </a:t>
            </a:r>
            <a:r>
              <a:rPr lang="pl-PL" sz="2000" dirty="0" err="1" smtClean="0"/>
              <a:t>EduNation</a:t>
            </a:r>
            <a:r>
              <a:rPr lang="pl-PL" sz="2000" dirty="0" smtClean="0"/>
              <a:t>, CEO.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                                                               Karolina </a:t>
            </a:r>
            <a:r>
              <a:rPr lang="pl-PL" dirty="0" err="1" smtClean="0"/>
              <a:t>Kolańska</a:t>
            </a:r>
            <a:endParaRPr lang="pl-PL" dirty="0"/>
          </a:p>
        </p:txBody>
      </p:sp>
      <p:pic>
        <p:nvPicPr>
          <p:cNvPr id="4" name="Obraz 3" descr="e2001892ebb1725ab8b01a476b4cb1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7634"/>
            <a:ext cx="5724128" cy="409036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2501632"/>
          </a:xfrm>
        </p:spPr>
        <p:txBody>
          <a:bodyPr/>
          <a:lstStyle/>
          <a:p>
            <a:pPr lvl="0"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4. Edukacja zdalna nie musi być </a:t>
            </a:r>
            <a:r>
              <a:rPr lang="pl-PL" dirty="0" err="1" smtClean="0">
                <a:solidFill>
                  <a:srgbClr val="002060"/>
                </a:solidFill>
              </a:rPr>
              <a:t>online</a:t>
            </a:r>
            <a:r>
              <a:rPr lang="pl-PL" dirty="0" smtClean="0">
                <a:solidFill>
                  <a:srgbClr val="002060"/>
                </a:solidFill>
              </a:rPr>
              <a:t>. </a:t>
            </a:r>
          </a:p>
          <a:p>
            <a:pPr lvl="0"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Edukacja zdalna to nie tylko lekcje stricte przed komputerem, ale także samodzielna praca ucznia w domu.</a:t>
            </a:r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95536" y="3645024"/>
            <a:ext cx="8147248" cy="250163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lvl="0" algn="ctr"/>
            <a:r>
              <a:rPr lang="pl-PL" sz="2800" dirty="0" smtClean="0">
                <a:solidFill>
                  <a:srgbClr val="002060"/>
                </a:solidFill>
              </a:rPr>
              <a:t>5. Zadania problemowe i mini projekty edukacyjne jako podstawa uczenia się.</a:t>
            </a:r>
          </a:p>
          <a:p>
            <a:pPr lvl="0" algn="ctr"/>
            <a:endParaRPr lang="pl-PL" sz="2800" dirty="0" smtClean="0"/>
          </a:p>
          <a:p>
            <a:pPr algn="ctr"/>
            <a:r>
              <a:rPr lang="pl-PL" sz="2800" dirty="0" smtClean="0"/>
              <a:t>Zadania i projekty mogą być odskocznią od żmudnego przerabiania podręcznika, ale także częściowym wyręczeniem pomocy rodziców. Uczniowie rozwijają także zainteresowania, samodzielność, </a:t>
            </a:r>
            <a:r>
              <a:rPr lang="pl-PL" sz="2800" dirty="0" err="1" smtClean="0"/>
              <a:t>interrelacje</a:t>
            </a:r>
            <a:r>
              <a:rPr lang="pl-PL" sz="2800" dirty="0" smtClean="0"/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2952328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6. Godzina wychowawcza i interakcje z klasą oznaką szkolnej wspólnoty.</a:t>
            </a:r>
          </a:p>
          <a:p>
            <a:pPr lvl="0"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Organizując godziny wychowawcze </a:t>
            </a:r>
            <a:r>
              <a:rPr lang="pl-PL" dirty="0" err="1" smtClean="0"/>
              <a:t>online</a:t>
            </a:r>
            <a:r>
              <a:rPr lang="pl-PL" dirty="0" smtClean="0"/>
              <a:t> możemy podtrzymać relacje nasze z uczniami, ale także między nimi nawzajem. Możemy też wesprzeć uczniów w mierzeniu się z pojawiającymi się teraz emocjami.</a:t>
            </a:r>
          </a:p>
          <a:p>
            <a:endParaRPr lang="pl-PL" dirty="0"/>
          </a:p>
        </p:txBody>
      </p:sp>
      <p:pic>
        <p:nvPicPr>
          <p:cNvPr id="4" name="Obraz 3" descr="banner_artykul_nie_nud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9144000" cy="249467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219256" cy="2645648"/>
          </a:xfrm>
        </p:spPr>
        <p:txBody>
          <a:bodyPr/>
          <a:lstStyle/>
          <a:p>
            <a:pPr lvl="0"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7. Informacja zwrotna, samoocena i ocena koleżeńska jako wsparcie procesu nauczania.</a:t>
            </a:r>
          </a:p>
          <a:p>
            <a:pPr lvl="0"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Doceniajmy w szczególności zaangażowanie ucznia. Warto wykorzystać </a:t>
            </a:r>
            <a:r>
              <a:rPr lang="pl-PL" dirty="0" smtClean="0"/>
              <a:t>ocenianie </a:t>
            </a:r>
            <a:r>
              <a:rPr lang="pl-PL" dirty="0" smtClean="0"/>
              <a:t>kształtujące, samoocenę, </a:t>
            </a:r>
            <a:r>
              <a:rPr lang="pl-PL" dirty="0" err="1" smtClean="0"/>
              <a:t>e-portfolio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95536" y="3933056"/>
            <a:ext cx="8219256" cy="2645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lvl="0" algn="ctr"/>
            <a:r>
              <a:rPr lang="pl-PL" sz="2800" dirty="0" smtClean="0">
                <a:solidFill>
                  <a:srgbClr val="002060"/>
                </a:solidFill>
              </a:rPr>
              <a:t>8. Im mniej narzędzi internetowych, tym lepiej – także po to, by nie wykluczać.</a:t>
            </a:r>
          </a:p>
          <a:p>
            <a:pPr lvl="0" algn="ctr"/>
            <a:endParaRPr lang="pl-PL" sz="2800" dirty="0" smtClean="0"/>
          </a:p>
          <a:p>
            <a:pPr algn="ctr"/>
            <a:r>
              <a:rPr lang="pl-PL" sz="2800" dirty="0" smtClean="0"/>
              <a:t>Różnorodność narzędzi to wyzwanie zarówno dla nas jak i dla uczniów, ograniczmy się do jednego, dwóch sposobów komunikowania się.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136904" cy="2448272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9. Bez dodatkowej dydaktycznej rewolucji.</a:t>
            </a:r>
          </a:p>
          <a:p>
            <a:pPr lvl="0"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Edukacja zdalna to dla niektórych nauczycieli ogromne wyzwanie. Wspierajmy uczniów, ale także siebie nawzajem i doceniajmy wysiłki włożone w nowy sposób nauczania.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67544" y="4005064"/>
            <a:ext cx="8136904" cy="2448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ctr"/>
            <a:r>
              <a:rPr lang="pl-PL" sz="2800" dirty="0" smtClean="0">
                <a:solidFill>
                  <a:srgbClr val="002060"/>
                </a:solidFill>
              </a:rPr>
              <a:t>10. Błędy elementem procesu uczenia się. </a:t>
            </a:r>
          </a:p>
          <a:p>
            <a:pPr lvl="0" algn="ctr"/>
            <a:endParaRPr lang="pl-PL" sz="2800" dirty="0" smtClean="0"/>
          </a:p>
          <a:p>
            <a:pPr algn="ctr"/>
            <a:r>
              <a:rPr lang="pl-PL" sz="2800" dirty="0" smtClean="0"/>
              <a:t>Pozwólmy sobie na popełnianie błędów, rozmawiajmy o tym jak poprawiać istniejące koncepcje.</a:t>
            </a:r>
            <a:endParaRPr lang="pl-PL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kawoszeh" pitchFamily="2" charset="0"/>
              </a:rPr>
              <a:t>Zdalne ocenianie</a:t>
            </a:r>
            <a:endParaRPr lang="pl-PL" b="1" dirty="0">
              <a:solidFill>
                <a:srgbClr val="C00000"/>
              </a:solidFill>
              <a:latin typeface="kawoszeh" pitchFamily="2" charset="0"/>
            </a:endParaRPr>
          </a:p>
        </p:txBody>
      </p:sp>
      <p:pic>
        <p:nvPicPr>
          <p:cNvPr id="4" name="Obraz 3" descr="ocenianie-zdal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783865" cy="429878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331BC3"/>
                </a:solidFill>
                <a:latin typeface="kawoszeh" pitchFamily="2" charset="0"/>
              </a:rPr>
              <a:t>Co to jest ocenianie?</a:t>
            </a:r>
            <a:endParaRPr lang="pl-PL" dirty="0">
              <a:latin typeface="kawoszeh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50163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Słownikowa definicja mówi, że ocena to opinia o czymś lub o kimś dokonana w wyniku analizy danych. Opinia nie musi być ani krytyczna, ani pochlebna – powinna być za to rzetelna i pomocna.</a:t>
            </a:r>
          </a:p>
          <a:p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</TotalTime>
  <Words>1416</Words>
  <Application>Microsoft Office PowerPoint</Application>
  <PresentationFormat>Pokaz na ekranie (4:3)</PresentationFormat>
  <Paragraphs>108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Przepływ</vt:lpstr>
      <vt:lpstr>Ocenianie w zdalnym nauczaniu</vt:lpstr>
      <vt:lpstr>10 zasad dobrej edukacji zdalnej</vt:lpstr>
      <vt:lpstr>Slajd 3</vt:lpstr>
      <vt:lpstr>Slajd 4</vt:lpstr>
      <vt:lpstr>Slajd 5</vt:lpstr>
      <vt:lpstr>Slajd 6</vt:lpstr>
      <vt:lpstr>Slajd 7</vt:lpstr>
      <vt:lpstr>Zdalne ocenianie</vt:lpstr>
      <vt:lpstr>Co to jest ocenianie?</vt:lpstr>
      <vt:lpstr>Po co jest ocenianie?</vt:lpstr>
      <vt:lpstr>Dlaczego warto ograniczyć ocenianie  za pomocą stopni?</vt:lpstr>
      <vt:lpstr>Jak oceniać ucznia w czasie nauki zdalnej?</vt:lpstr>
      <vt:lpstr>Slajd 13</vt:lpstr>
      <vt:lpstr>Kilka wskazówek dla nauczyciela: </vt:lpstr>
      <vt:lpstr>Slajd 15</vt:lpstr>
      <vt:lpstr>Slajd 16</vt:lpstr>
      <vt:lpstr>Slajd 17</vt:lpstr>
      <vt:lpstr>Slajd 18</vt:lpstr>
      <vt:lpstr>A może jednak test?</vt:lpstr>
      <vt:lpstr>W jaki sposób testować?</vt:lpstr>
      <vt:lpstr>Slajd 21</vt:lpstr>
      <vt:lpstr>Slajd 22</vt:lpstr>
      <vt:lpstr>Co ze ściąganiem?</vt:lpstr>
      <vt:lpstr>A może test, który sprawdzi się sam?</vt:lpstr>
      <vt:lpstr>Formularze Google</vt:lpstr>
      <vt:lpstr>Quizlet</vt:lpstr>
      <vt:lpstr>Quizlet</vt:lpstr>
      <vt:lpstr>Liveworksheets</vt:lpstr>
      <vt:lpstr>Liveworksheets</vt:lpstr>
      <vt:lpstr>Liveworksheets</vt:lpstr>
      <vt:lpstr>Liveworksheets</vt:lpstr>
      <vt:lpstr>Jak połączyć ocenianie kształtujące z wystawianiem oceny końcoworocznej w dobie nauczania zdalnego?</vt:lpstr>
      <vt:lpstr>Wystawianie ocen na koniec roku może wyglądać w ten sposób:</vt:lpstr>
      <vt:lpstr>Slajd 34</vt:lpstr>
      <vt:lpstr>Slajd 35</vt:lpstr>
      <vt:lpstr>Slajd 36</vt:lpstr>
      <vt:lpstr>Slajd 37</vt:lpstr>
      <vt:lpstr>Slajd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Ocenianie w zdalnym nauczaniu</dc:title>
  <dc:creator>Karolina</dc:creator>
  <cp:lastModifiedBy>Karolina</cp:lastModifiedBy>
  <cp:revision>20</cp:revision>
  <dcterms:created xsi:type="dcterms:W3CDTF">2020-05-03T12:19:41Z</dcterms:created>
  <dcterms:modified xsi:type="dcterms:W3CDTF">2020-05-04T04:27:27Z</dcterms:modified>
</cp:coreProperties>
</file>